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06" r:id="rId5"/>
    <p:sldId id="300" r:id="rId6"/>
    <p:sldId id="313" r:id="rId7"/>
    <p:sldId id="310" r:id="rId8"/>
    <p:sldId id="311" r:id="rId9"/>
    <p:sldId id="312" r:id="rId10"/>
    <p:sldId id="315" r:id="rId11"/>
    <p:sldId id="314" r:id="rId12"/>
  </p:sldIdLst>
  <p:sldSz cx="9144000" cy="5143500" type="screen16x9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5">
          <p15:clr>
            <a:srgbClr val="A4A3A4"/>
          </p15:clr>
        </p15:guide>
        <p15:guide id="2" pos="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D2F"/>
    <a:srgbClr val="658D1B"/>
    <a:srgbClr val="54565B"/>
    <a:srgbClr val="312C2B"/>
    <a:srgbClr val="443D3E"/>
    <a:srgbClr val="6E2585"/>
    <a:srgbClr val="99D156"/>
    <a:srgbClr val="249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5850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82" y="394"/>
      </p:cViewPr>
      <p:guideLst>
        <p:guide orient="horz" pos="3005"/>
        <p:guide pos="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756" y="-72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30C43E-AA5E-6B46-A1F1-BB0047D6E82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409768-1E2F-2A40-8D59-42AAD1285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85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8F235D-792C-8C4C-A812-06E713B0B21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69798C-9FC1-714E-BB69-2199F60E7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318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rubber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9798C-9FC1-714E-BB69-2199F60E7A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5" cy="515069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611" y="2572022"/>
            <a:ext cx="5755622" cy="47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6E25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20612" y="3236192"/>
            <a:ext cx="3050947" cy="926494"/>
          </a:xfrm>
        </p:spPr>
        <p:txBody>
          <a:bodyPr>
            <a:normAutofit/>
          </a:bodyPr>
          <a:lstStyle>
            <a:lvl1pPr marL="0" indent="0">
              <a:lnSpc>
                <a:spcPts val="1850"/>
              </a:lnSpc>
              <a:spcAft>
                <a:spcPts val="0"/>
              </a:spcAft>
              <a:buNone/>
              <a:defRPr sz="1600" baseline="0">
                <a:solidFill>
                  <a:srgbClr val="443D3E"/>
                </a:solidFill>
              </a:defRPr>
            </a:lvl1pPr>
          </a:lstStyle>
          <a:p>
            <a:pPr lvl="0"/>
            <a:r>
              <a:rPr lang="en-US" dirty="0"/>
              <a:t>Presenter’s Name Here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Date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817889" y="1819807"/>
            <a:ext cx="5755623" cy="752215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200">
                <a:solidFill>
                  <a:srgbClr val="443D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9" y="440425"/>
            <a:ext cx="2876808" cy="8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7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0"/>
            <a:ext cx="9143245" cy="51506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1677" y="852334"/>
            <a:ext cx="3726023" cy="1009604"/>
          </a:xfrm>
        </p:spPr>
        <p:txBody>
          <a:bodyPr anchor="t">
            <a:noAutofit/>
          </a:bodyPr>
          <a:lstStyle>
            <a:lvl1pPr>
              <a:lnSpc>
                <a:spcPts val="35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7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0"/>
            <a:ext cx="9143245" cy="5150695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31677" y="852334"/>
            <a:ext cx="3726023" cy="1009604"/>
          </a:xfrm>
        </p:spPr>
        <p:txBody>
          <a:bodyPr anchor="t">
            <a:noAutofit/>
          </a:bodyPr>
          <a:lstStyle>
            <a:lvl1pPr>
              <a:lnSpc>
                <a:spcPts val="3500"/>
              </a:lnSpc>
              <a:defRPr sz="2800">
                <a:solidFill>
                  <a:srgbClr val="4C9D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7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393408" y="999054"/>
            <a:ext cx="8236688" cy="3601521"/>
          </a:xfrm>
        </p:spPr>
        <p:txBody>
          <a:bodyPr/>
          <a:lstStyle>
            <a:lvl1pPr marL="285750" indent="-28575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9913" indent="-225425"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1688" indent="-174625">
              <a:spcAft>
                <a:spcPts val="600"/>
              </a:spcAft>
              <a:buSzPct val="10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9163" indent="-173038">
              <a:spcAft>
                <a:spcPts val="600"/>
              </a:spcAft>
              <a:tabLst/>
              <a:defRPr>
                <a:latin typeface="Calibri" panose="020F0502020204030204" pitchFamily="34" charset="0"/>
              </a:defRPr>
            </a:lvl4pPr>
            <a:lvl5pPr>
              <a:spcAft>
                <a:spcPts val="600"/>
              </a:spcAft>
              <a:defRPr baseline="0">
                <a:latin typeface="Calibri" panose="020F0502020204030204" pitchFamily="34" charset="0"/>
              </a:defRPr>
            </a:lvl5pPr>
            <a:lvl6pPr marL="2286000" indent="-225425">
              <a:spcAft>
                <a:spcPts val="600"/>
              </a:spcAft>
              <a:buFontTx/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7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496" y="999056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496" y="999056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39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496" y="116190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496" y="1641725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8322" y="116190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8322" y="1641725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93408" y="317065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789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7366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93408" y="999055"/>
            <a:ext cx="8229600" cy="3630095"/>
          </a:xfrm>
          <a:prstGeom prst="rect">
            <a:avLst/>
          </a:prstGeom>
        </p:spPr>
        <p:txBody>
          <a:bodyPr vert="horz" lIns="0" tIns="9144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©2022 Trinity Health, All Rights Reserved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08"/>
          <a:stretch/>
        </p:blipFill>
        <p:spPr>
          <a:xfrm>
            <a:off x="377" y="-4"/>
            <a:ext cx="9143245" cy="82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8" r:id="rId3"/>
    <p:sldLayoutId id="2147483653" r:id="rId4"/>
    <p:sldLayoutId id="2147483665" r:id="rId5"/>
    <p:sldLayoutId id="2147483666" r:id="rId6"/>
    <p:sldLayoutId id="2147483677" r:id="rId7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7030A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69913" indent="-225425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itchFamily="34" charset="0"/>
        <a:buChar char="­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1688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166688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4pPr>
      <a:lvl5pPr marL="1082675" indent="-168275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bg1">
            <a:lumMod val="65000"/>
          </a:schemeClr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5pPr>
      <a:lvl6pPr marL="2514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817889" y="3377687"/>
            <a:ext cx="3050947" cy="926494"/>
          </a:xfrm>
        </p:spPr>
        <p:txBody>
          <a:bodyPr/>
          <a:lstStyle/>
          <a:p>
            <a:pPr lvl="0"/>
            <a:br>
              <a:rPr lang="en-US" dirty="0"/>
            </a:br>
            <a:r>
              <a:rPr lang="en-US" dirty="0"/>
              <a:t>2/6/2023</a:t>
            </a:r>
          </a:p>
          <a:p>
            <a:pPr lvl="0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How to care for your Jackson Pratt (JP) Drain 		</a:t>
            </a:r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>
          <a:xfrm>
            <a:off x="820612" y="2912264"/>
            <a:ext cx="5755622" cy="4757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Breast Surgery Enhanced Recovery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A526D73-76AF-D3A0-7233-EB58D181A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4461"/>
      </p:ext>
    </p:extLst>
  </p:cSld>
  <p:clrMapOvr>
    <a:masterClrMapping/>
  </p:clrMapOvr>
  <p:transition spd="slow" advTm="978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After surgery body fluid may collect under or near the surgery site.</a:t>
            </a:r>
          </a:p>
          <a:p>
            <a:r>
              <a:rPr lang="en-US" u="sng" dirty="0"/>
              <a:t> A drain </a:t>
            </a:r>
            <a:r>
              <a:rPr lang="en-US" dirty="0"/>
              <a:t>is placed to help these fluids exit your body. </a:t>
            </a:r>
          </a:p>
          <a:p>
            <a:r>
              <a:rPr lang="en-US" dirty="0"/>
              <a:t>Draining the fluid helps in healing and preventing infection.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a Jackson Pratt (JP) Drain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5E2862C-FAA4-A1AE-F5C8-ABA8A7379B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656"/>
      </p:ext>
    </p:extLst>
  </p:cSld>
  <p:clrMapOvr>
    <a:masterClrMapping/>
  </p:clrMapOvr>
  <p:transition spd="slow" advTm="303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7E9982-DC12-219D-92D0-E2FE4434CB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The JP drain is a suction device with a tube that sits under your skin. </a:t>
            </a:r>
          </a:p>
          <a:p>
            <a:pPr marL="0" indent="0">
              <a:buNone/>
            </a:pPr>
            <a:r>
              <a:rPr lang="en-US" sz="1800" dirty="0"/>
              <a:t>One or two stiches hold it in place. </a:t>
            </a:r>
          </a:p>
          <a:p>
            <a:pPr marL="0" indent="0">
              <a:buNone/>
            </a:pPr>
            <a:r>
              <a:rPr lang="en-US" sz="1800" dirty="0"/>
              <a:t>At the end, there is a squeeze bulb. This collects the fluid after passing through the tube. </a:t>
            </a:r>
          </a:p>
          <a:p>
            <a:pPr marL="0" indent="0">
              <a:buNone/>
            </a:pPr>
            <a:r>
              <a:rPr lang="en-US" sz="1800" dirty="0"/>
              <a:t>The bulb has a plug so you can empty the fluids and push the air out.</a:t>
            </a:r>
          </a:p>
          <a:p>
            <a:pPr marL="0" indent="0">
              <a:buNone/>
            </a:pPr>
            <a:r>
              <a:rPr lang="en-US" sz="1800" dirty="0"/>
              <a:t>Removing the air by squeezing the bulb causes a suctioning effect which draws the fluids out the surgical site.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DB0972-DFD2-562F-6248-C991F1E79A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62216" y="1215025"/>
            <a:ext cx="3639250" cy="276725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35DB3-D562-4BAD-1781-4077325B0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B044D-8192-45A9-E50E-AF4728BFF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D0682D-2DF2-E637-C40E-AA330B53B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the JP drain works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7BB49CA-9D37-A8B9-ADA4-01F8088BD6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25856"/>
      </p:ext>
    </p:extLst>
  </p:cSld>
  <p:clrMapOvr>
    <a:masterClrMapping/>
  </p:clrMapOvr>
  <p:transition spd="slow" advTm="430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54383A-6B80-753F-7609-8FBAE36FDE5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Always wash your hands before you care for your drain</a:t>
            </a:r>
          </a:p>
          <a:p>
            <a:r>
              <a:rPr lang="en-US" dirty="0"/>
              <a:t>Keep the bulb attached to your clothes or a lanyard with a safety pin so it doesn’t pull on the stiches</a:t>
            </a:r>
          </a:p>
          <a:p>
            <a:r>
              <a:rPr lang="en-US" dirty="0"/>
              <a:t>Your drain should be emptied four (4) times a day, or when the bulb is half full</a:t>
            </a:r>
          </a:p>
          <a:p>
            <a:r>
              <a:rPr lang="en-US" dirty="0"/>
              <a:t>Inspect the site for signs of infection</a:t>
            </a:r>
          </a:p>
          <a:p>
            <a:pPr lvl="1"/>
            <a:r>
              <a:rPr lang="en-US" dirty="0"/>
              <a:t>A little redness at the site is normal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0EE652-FE3F-A5DF-E399-200944DC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care for your JP drain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56EE5-8BEB-A64B-432B-43DD20C0E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A25BB-A5B5-0190-CA4D-8D6AC5F59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38788D3-31D5-62DF-5E4A-BD7842574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40232"/>
      </p:ext>
    </p:extLst>
  </p:cSld>
  <p:clrMapOvr>
    <a:masterClrMapping/>
  </p:clrMapOvr>
  <p:transition spd="slow" advTm="400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98D578-0D97-DB2C-FFA9-99D2DF16370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Wash your hands</a:t>
            </a:r>
          </a:p>
          <a:p>
            <a:r>
              <a:rPr lang="en-US" dirty="0"/>
              <a:t>Gather your supplies – alcohol wipe, measuring cup</a:t>
            </a:r>
          </a:p>
          <a:p>
            <a:r>
              <a:rPr lang="en-US" dirty="0"/>
              <a:t>Start by “milking” the tubing </a:t>
            </a:r>
          </a:p>
          <a:p>
            <a:pPr lvl="1"/>
            <a:r>
              <a:rPr lang="en-US" dirty="0"/>
              <a:t>You may see clotted, pink white or red material in the drain, this is ok</a:t>
            </a:r>
          </a:p>
          <a:p>
            <a:pPr lvl="1"/>
            <a:r>
              <a:rPr lang="en-US" dirty="0"/>
              <a:t>Use one hand to pinch the tube close to your skin </a:t>
            </a:r>
          </a:p>
          <a:p>
            <a:pPr lvl="1"/>
            <a:r>
              <a:rPr lang="en-US" dirty="0"/>
              <a:t>Use the other thumb and first finger, slowly slide down the tubing towards the bulb</a:t>
            </a:r>
          </a:p>
          <a:p>
            <a:pPr lvl="1"/>
            <a:r>
              <a:rPr lang="en-US" dirty="0"/>
              <a:t>This will push any material or clots into the bulb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C03AE3-BAA8-E6FF-77AA-5457963EF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</a:t>
            </a:r>
            <a:r>
              <a:rPr lang="en-US" u="sng" dirty="0"/>
              <a:t>Empty</a:t>
            </a:r>
            <a:r>
              <a:rPr lang="en-US" dirty="0"/>
              <a:t> your JP drain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5A5DA-F797-08FB-7825-E0BCF6713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EDBED-17AF-C9F1-7217-F5D2AB5A8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002AFE9-1F86-083C-3510-CE5A9A73FB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9283"/>
      </p:ext>
    </p:extLst>
  </p:cSld>
  <p:clrMapOvr>
    <a:masterClrMapping/>
  </p:clrMapOvr>
  <p:transition spd="slow" advTm="684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9693EF-0D52-47CD-F826-B73A3479D41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Carefully open the stopper on the bulb and empty contents into the measuring device</a:t>
            </a:r>
          </a:p>
          <a:p>
            <a:r>
              <a:rPr lang="en-US" dirty="0"/>
              <a:t>Record the amount on your worksheet</a:t>
            </a:r>
          </a:p>
          <a:p>
            <a:r>
              <a:rPr lang="en-US" dirty="0"/>
              <a:t>Clean the plug with alcohol wipe</a:t>
            </a:r>
          </a:p>
          <a:p>
            <a:r>
              <a:rPr lang="en-US" dirty="0"/>
              <a:t>Squeeze the bulb and replace the stopper to create a new suction</a:t>
            </a:r>
          </a:p>
          <a:p>
            <a:r>
              <a:rPr lang="en-US" dirty="0"/>
              <a:t>Discard the fluid in the toilet and wash your hands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6D99FA-19B6-3D4A-A6EC-13E24227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</a:t>
            </a:r>
            <a:r>
              <a:rPr lang="en-US" u="sng" dirty="0"/>
              <a:t>Empty</a:t>
            </a:r>
            <a:r>
              <a:rPr lang="en-US" dirty="0"/>
              <a:t> your JP drain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8DB75-9789-1FCC-4FF5-898097CFF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36500-78D3-9DF8-118B-C4C548E73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21D6B6E-EFCF-514E-21E2-783B6DE243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53737"/>
      </p:ext>
    </p:extLst>
  </p:cSld>
  <p:clrMapOvr>
    <a:masterClrMapping/>
  </p:clrMapOvr>
  <p:transition spd="slow" advTm="431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B1A9BA-8478-9C1C-1C0F-6FC6ED245BB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Signs of infection</a:t>
            </a:r>
          </a:p>
          <a:p>
            <a:pPr lvl="1"/>
            <a:r>
              <a:rPr lang="en-US" sz="1600" dirty="0"/>
              <a:t>Increased pain, swelling, warmth, or redness around the area</a:t>
            </a:r>
          </a:p>
          <a:p>
            <a:pPr lvl="1"/>
            <a:r>
              <a:rPr lang="en-US" sz="1600" dirty="0"/>
              <a:t>Red streaks leading away from area</a:t>
            </a:r>
          </a:p>
          <a:p>
            <a:pPr lvl="1"/>
            <a:r>
              <a:rPr lang="en-US" sz="1600" dirty="0"/>
              <a:t>Pus draining from the area</a:t>
            </a:r>
          </a:p>
          <a:p>
            <a:pPr lvl="1"/>
            <a:r>
              <a:rPr lang="en-US" sz="1600" dirty="0"/>
              <a:t>You have a fever</a:t>
            </a:r>
          </a:p>
          <a:p>
            <a:r>
              <a:rPr lang="en-US" sz="1600" dirty="0"/>
              <a:t>You see a sudden change in color or smell of the drainage</a:t>
            </a:r>
          </a:p>
          <a:p>
            <a:r>
              <a:rPr lang="en-US" sz="1600" dirty="0"/>
              <a:t>The tube is coming loose where it leaves your skin</a:t>
            </a:r>
          </a:p>
          <a:p>
            <a:r>
              <a:rPr lang="en-US" sz="1600" dirty="0"/>
              <a:t>You see a lot of fluid around the drain</a:t>
            </a:r>
          </a:p>
          <a:p>
            <a:r>
              <a:rPr lang="en-US" sz="1600" dirty="0"/>
              <a:t>You cannot remove a clot from the tube by milking the tube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55AA72-2A7C-8133-5118-D230AC20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to call the doctor?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55C56-93D0-E4FB-23A3-1BB3E8AEC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F52A7-EF49-A17A-94F9-1A66A2522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8663088-6E8D-9CCB-9957-CBC43D96E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12681"/>
      </p:ext>
    </p:extLst>
  </p:cSld>
  <p:clrMapOvr>
    <a:masterClrMapping/>
  </p:clrMapOvr>
  <p:transition spd="slow" advTm="758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9A3F13-7290-CB42-6A33-ADEAFFA8D12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Call your surgeon’s office to schedule an appointment to have the drain removed when output is 25 mL/day for two (2) days in a row and is mostly clear </a:t>
            </a:r>
          </a:p>
          <a:p>
            <a:endParaRPr lang="en-US" dirty="0"/>
          </a:p>
          <a:p>
            <a:r>
              <a:rPr lang="en-US" dirty="0"/>
              <a:t>IHA Breast Surgery Office 734-712-1700</a:t>
            </a:r>
          </a:p>
          <a:p>
            <a:r>
              <a:rPr lang="en-US" dirty="0"/>
              <a:t>IHA Plastic and Reconstructive Surgery 810-494-6830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28E00E-8C95-103B-2962-79A28DB8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care for your JP drain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67199-3B50-051B-0873-1F63D1D83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B09FE-90C8-5DC3-31E3-37FA91ADA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12D11AE-CB27-CCFF-4542-F67848E12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91350"/>
      </p:ext>
    </p:extLst>
  </p:cSld>
  <p:clrMapOvr>
    <a:masterClrMapping/>
  </p:clrMapOvr>
  <p:transition spd="slow" advTm="519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in Content Slide Layout">
  <a:themeElements>
    <a:clrScheme name="Trinity Health">
      <a:dk1>
        <a:srgbClr val="000000"/>
      </a:dk1>
      <a:lt1>
        <a:sysClr val="window" lastClr="FFFFFF"/>
      </a:lt1>
      <a:dk2>
        <a:srgbClr val="6E2585"/>
      </a:dk2>
      <a:lt2>
        <a:srgbClr val="4D4F53"/>
      </a:lt2>
      <a:accent1>
        <a:srgbClr val="6E2585"/>
      </a:accent1>
      <a:accent2>
        <a:srgbClr val="007DBA"/>
      </a:accent2>
      <a:accent3>
        <a:srgbClr val="00BFB3"/>
      </a:accent3>
      <a:accent4>
        <a:srgbClr val="4C9D2F"/>
      </a:accent4>
      <a:accent5>
        <a:srgbClr val="DC8633"/>
      </a:accent5>
      <a:accent6>
        <a:srgbClr val="AD3963"/>
      </a:accent6>
      <a:hlink>
        <a:srgbClr val="6E2585"/>
      </a:hlink>
      <a:folHlink>
        <a:srgbClr val="808080"/>
      </a:folHlink>
    </a:clrScheme>
    <a:fontScheme name="Trinity Health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noFill/>
        </a:ln>
        <a:effectLst/>
      </a:spPr>
      <a:bodyPr rtlCol="0" anchor="ctr"/>
      <a:lstStyle>
        <a:defPPr algn="ctr">
          <a:defRPr>
            <a:effectLst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2100"/>
          </a:lnSpc>
          <a:spcAft>
            <a:spcPts val="600"/>
          </a:spcAft>
          <a:defRPr sz="1600" dirty="0" smtClean="0">
            <a:solidFill>
              <a:srgbClr val="443D3E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7B91146459AF40A1B4E64E283CD23B" ma:contentTypeVersion="2" ma:contentTypeDescription="Create a new document." ma:contentTypeScope="" ma:versionID="c9d3c83a75cbe0b3153ba50c243ee107">
  <xsd:schema xmlns:xsd="http://www.w3.org/2001/XMLSchema" xmlns:xs="http://www.w3.org/2001/XMLSchema" xmlns:p="http://schemas.microsoft.com/office/2006/metadata/properties" xmlns:ns2="268ca577-9b2b-4051-9b90-c0cbf313c420" targetNamespace="http://schemas.microsoft.com/office/2006/metadata/properties" ma:root="true" ma:fieldsID="7a4bc3baa1297feef76caa7193b568f1" ns2:_="">
    <xsd:import namespace="268ca577-9b2b-4051-9b90-c0cbf313c4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ca577-9b2b-4051-9b90-c0cbf313c4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8DC7AE-9A15-4165-B985-657E2F658E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ca577-9b2b-4051-9b90-c0cbf313c4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89451C-B86D-43F5-AA06-34D722258368}">
  <ds:schemaRefs>
    <ds:schemaRef ds:uri="http://purl.org/dc/terms/"/>
    <ds:schemaRef ds:uri="http://schemas.microsoft.com/office/2006/documentManagement/types"/>
    <ds:schemaRef ds:uri="268ca577-9b2b-4051-9b90-c0cbf313c420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C88FC6E-F497-4A21-9773-B9F3D9265D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TrinityHealth_PPTtemplate.potx</Template>
  <TotalTime>12055</TotalTime>
  <Words>555</Words>
  <Application>Microsoft Office PowerPoint</Application>
  <PresentationFormat>On-screen Show (16:9)</PresentationFormat>
  <Paragraphs>65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Main Content Slide Layout</vt:lpstr>
      <vt:lpstr> How to care for your Jackson Pratt (JP) Drain   </vt:lpstr>
      <vt:lpstr>What is a Jackson Pratt (JP) Drain </vt:lpstr>
      <vt:lpstr>How the JP drain works</vt:lpstr>
      <vt:lpstr>How to care for your JP drain</vt:lpstr>
      <vt:lpstr>How to Empty your JP drain</vt:lpstr>
      <vt:lpstr>How to Empty your JP drain</vt:lpstr>
      <vt:lpstr>When to call the doctor?</vt:lpstr>
      <vt:lpstr>How to care for your JP drain</vt:lpstr>
    </vt:vector>
  </TitlesOfParts>
  <Company>Trinity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Document Title</dc:title>
  <dc:creator>Michael Cottone</dc:creator>
  <cp:lastModifiedBy>Natalie A. Maurer</cp:lastModifiedBy>
  <cp:revision>193</cp:revision>
  <cp:lastPrinted>2023-04-21T15:46:47Z</cp:lastPrinted>
  <dcterms:created xsi:type="dcterms:W3CDTF">2015-06-01T18:54:58Z</dcterms:created>
  <dcterms:modified xsi:type="dcterms:W3CDTF">2023-04-24T15:28:43Z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0x010100DF7B91146459AF40A1B4E64E283CD23B</vt:lpwstr>
  </property>
  <property fmtid="{D5CDD505-2E9C-101B-9397-08002B2CF9AE}" pid="3" name="_dlc_DocIdItemGuid">
    <vt:lpwstr>13334aa1-c854-4350-9b84-cf13f57fa411</vt:lpwstr>
  </property>
</Properties>
</file>